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3" r:id="rId3"/>
    <p:sldId id="271" r:id="rId4"/>
    <p:sldId id="272" r:id="rId5"/>
    <p:sldId id="274" r:id="rId6"/>
    <p:sldId id="275" r:id="rId7"/>
    <p:sldId id="276" r:id="rId8"/>
    <p:sldId id="277" r:id="rId9"/>
    <p:sldId id="279" r:id="rId10"/>
    <p:sldId id="280" r:id="rId11"/>
    <p:sldId id="282" r:id="rId12"/>
    <p:sldId id="309" r:id="rId13"/>
    <p:sldId id="283" r:id="rId14"/>
    <p:sldId id="284" r:id="rId15"/>
    <p:sldId id="305" r:id="rId16"/>
    <p:sldId id="306" r:id="rId17"/>
    <p:sldId id="307" r:id="rId18"/>
    <p:sldId id="308" r:id="rId19"/>
    <p:sldId id="30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8" autoAdjust="0"/>
    <p:restoredTop sz="94718" autoAdjust="0"/>
  </p:normalViewPr>
  <p:slideViewPr>
    <p:cSldViewPr>
      <p:cViewPr>
        <p:scale>
          <a:sx n="98" d="100"/>
          <a:sy n="98" d="100"/>
        </p:scale>
        <p:origin x="-1368" y="-2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3BF91F-0DE1-EB4C-866C-EC1A438A2FAD}" type="datetimeFigureOut">
              <a:rPr lang="en-US" smtClean="0"/>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5B6DFE-2D9E-BC40-B1E7-ECEAF363F8EC}" type="slidenum">
              <a:rPr lang="en-US" smtClean="0"/>
              <a:t>‹#›</a:t>
            </a:fld>
            <a:endParaRPr lang="en-US"/>
          </a:p>
        </p:txBody>
      </p:sp>
    </p:spTree>
    <p:extLst>
      <p:ext uri="{BB962C8B-B14F-4D97-AF65-F5344CB8AC3E}">
        <p14:creationId xmlns:p14="http://schemas.microsoft.com/office/powerpoint/2010/main" val="4853623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NHS undertakes</a:t>
            </a:r>
            <a:r>
              <a:rPr lang="en-US" baseline="0" dirty="0" smtClean="0"/>
              <a:t> about 10m procedures per year (this includes procedures not traditionally thought of as being “surgical” such as interventional radiology or endoscopic procedures. </a:t>
            </a:r>
          </a:p>
          <a:p>
            <a:r>
              <a:rPr lang="en-US" baseline="0" dirty="0" smtClean="0"/>
              <a:t>Depending on how you describe risk, between 250,000 and 1 million cases might be considered high risk.</a:t>
            </a:r>
          </a:p>
          <a:p>
            <a:r>
              <a:rPr lang="en-US" baseline="0" dirty="0" smtClean="0"/>
              <a:t>Some types of surgery are particularly high risk (e.g. emergency laparotomy, with a population mortality of 11% in the UK), but even some types of elective surgery are high risk for some patients, based on comorbidities, patient fitness and surgical magnitude.</a:t>
            </a:r>
          </a:p>
          <a:p>
            <a:r>
              <a:rPr lang="en-US" baseline="0" dirty="0" smtClean="0"/>
              <a:t>Most estimates suggest that serious complications, which may affect patients’ longer term health and quality of life, occur at least 10 times more commonly than short-term mortality – in around 15% of patients. </a:t>
            </a:r>
            <a:endParaRPr lang="en-US" dirty="0"/>
          </a:p>
        </p:txBody>
      </p:sp>
      <p:sp>
        <p:nvSpPr>
          <p:cNvPr id="4" name="Slide Number Placeholder 3"/>
          <p:cNvSpPr>
            <a:spLocks noGrp="1"/>
          </p:cNvSpPr>
          <p:nvPr>
            <p:ph type="sldNum" sz="quarter" idx="10"/>
          </p:nvPr>
        </p:nvSpPr>
        <p:spPr/>
        <p:txBody>
          <a:bodyPr/>
          <a:lstStyle/>
          <a:p>
            <a:fld id="{965B6DFE-2D9E-BC40-B1E7-ECEAF363F8EC}" type="slidenum">
              <a:rPr lang="en-US" smtClean="0"/>
              <a:t>2</a:t>
            </a:fld>
            <a:endParaRPr lang="en-US"/>
          </a:p>
        </p:txBody>
      </p:sp>
    </p:spTree>
    <p:extLst>
      <p:ext uri="{BB962C8B-B14F-4D97-AF65-F5344CB8AC3E}">
        <p14:creationId xmlns:p14="http://schemas.microsoft.com/office/powerpoint/2010/main" val="74185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QI</a:t>
            </a:r>
            <a:r>
              <a:rPr lang="en-US" baseline="0" dirty="0" smtClean="0"/>
              <a:t> based on the data collected is MUCH more important than simply entering the data. </a:t>
            </a:r>
          </a:p>
          <a:p>
            <a:r>
              <a:rPr lang="en-US" baseline="0" dirty="0" smtClean="0"/>
              <a:t>The database is being built to try to </a:t>
            </a:r>
            <a:r>
              <a:rPr lang="en-US" baseline="0" dirty="0" err="1" smtClean="0"/>
              <a:t>maximise</a:t>
            </a:r>
            <a:r>
              <a:rPr lang="en-US" baseline="0" dirty="0" smtClean="0"/>
              <a:t> opportunities to engage with QI – so we will have dashboards of important metrics, and also provide links to QI opportunities where possible. </a:t>
            </a:r>
          </a:p>
          <a:p>
            <a:r>
              <a:rPr lang="en-US" sz="1200" kern="1200" dirty="0" smtClean="0">
                <a:solidFill>
                  <a:schemeClr val="tx1"/>
                </a:solidFill>
                <a:latin typeface="+mn-lt"/>
                <a:ea typeface="+mn-ea"/>
                <a:cs typeface="+mn-cs"/>
              </a:rPr>
              <a:t>This is a</a:t>
            </a:r>
            <a:r>
              <a:rPr lang="en-US" sz="1200" kern="1200" baseline="0" dirty="0" smtClean="0">
                <a:solidFill>
                  <a:schemeClr val="tx1"/>
                </a:solidFill>
                <a:latin typeface="+mn-lt"/>
                <a:ea typeface="+mn-ea"/>
                <a:cs typeface="+mn-cs"/>
              </a:rPr>
              <a:t> real</a:t>
            </a:r>
            <a:r>
              <a:rPr lang="en-US" sz="1200" kern="1200" dirty="0" smtClean="0">
                <a:solidFill>
                  <a:schemeClr val="tx1"/>
                </a:solidFill>
                <a:latin typeface="+mn-lt"/>
                <a:ea typeface="+mn-ea"/>
                <a:cs typeface="+mn-cs"/>
              </a:rPr>
              <a:t> opportunity for trainees to engage with meaningful QI rather than tick boxes with perfunctory audits</a:t>
            </a:r>
            <a:endParaRPr lang="en-US" baseline="0" dirty="0" smtClean="0"/>
          </a:p>
        </p:txBody>
      </p:sp>
      <p:sp>
        <p:nvSpPr>
          <p:cNvPr id="4" name="Slide Number Placeholder 3"/>
          <p:cNvSpPr>
            <a:spLocks noGrp="1"/>
          </p:cNvSpPr>
          <p:nvPr>
            <p:ph type="sldNum" sz="quarter" idx="10"/>
          </p:nvPr>
        </p:nvSpPr>
        <p:spPr/>
        <p:txBody>
          <a:bodyPr/>
          <a:lstStyle/>
          <a:p>
            <a:fld id="{965B6DFE-2D9E-BC40-B1E7-ECEAF363F8EC}" type="slidenum">
              <a:rPr lang="en-US" smtClean="0"/>
              <a:t>16</a:t>
            </a:fld>
            <a:endParaRPr lang="en-US"/>
          </a:p>
        </p:txBody>
      </p:sp>
    </p:spTree>
    <p:extLst>
      <p:ext uri="{BB962C8B-B14F-4D97-AF65-F5344CB8AC3E}">
        <p14:creationId xmlns:p14="http://schemas.microsoft.com/office/powerpoint/2010/main" val="592346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will be trying to </a:t>
            </a:r>
            <a:r>
              <a:rPr lang="en-US" baseline="0" dirty="0" err="1" smtClean="0"/>
              <a:t>incentivise</a:t>
            </a:r>
            <a:r>
              <a:rPr lang="en-US" baseline="0" dirty="0" smtClean="0"/>
              <a:t> using the data through creating an active community using social media and healthy (!) competition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want this to be a real learning opportunity – therefore will be regularly publishing videos and/or podcasts on topics of importance to QI, surgical outcome and perioperative care.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Engaging all members of the MDT, including trainees and nursing staff as well as consultants will be really critical to using the data to best advantage locally.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More details on the “</a:t>
            </a:r>
            <a:r>
              <a:rPr lang="en-US" baseline="0" dirty="0" err="1" smtClean="0"/>
              <a:t>selfie</a:t>
            </a:r>
            <a:r>
              <a:rPr lang="en-US" baseline="0" dirty="0" smtClean="0"/>
              <a:t> videos” will follow!</a:t>
            </a:r>
            <a:endParaRPr lang="en-US" dirty="0" smtClean="0"/>
          </a:p>
          <a:p>
            <a:endParaRPr lang="en-US" dirty="0"/>
          </a:p>
        </p:txBody>
      </p:sp>
      <p:sp>
        <p:nvSpPr>
          <p:cNvPr id="4" name="Slide Number Placeholder 3"/>
          <p:cNvSpPr>
            <a:spLocks noGrp="1"/>
          </p:cNvSpPr>
          <p:nvPr>
            <p:ph type="sldNum" sz="quarter" idx="10"/>
          </p:nvPr>
        </p:nvSpPr>
        <p:spPr/>
        <p:txBody>
          <a:bodyPr/>
          <a:lstStyle/>
          <a:p>
            <a:fld id="{965B6DFE-2D9E-BC40-B1E7-ECEAF363F8EC}" type="slidenum">
              <a:rPr lang="en-US" smtClean="0"/>
              <a:t>17</a:t>
            </a:fld>
            <a:endParaRPr lang="en-US"/>
          </a:p>
        </p:txBody>
      </p:sp>
    </p:spTree>
    <p:extLst>
      <p:ext uri="{BB962C8B-B14F-4D97-AF65-F5344CB8AC3E}">
        <p14:creationId xmlns:p14="http://schemas.microsoft.com/office/powerpoint/2010/main" val="650483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online</a:t>
            </a:r>
            <a:r>
              <a:rPr lang="en-US" baseline="0" dirty="0" smtClean="0"/>
              <a:t> training module has been based on the Royal College of Anaesthetists’ QI curriculum and is in keeping with the framework for QI training which has been proposed by the Academy of Medical Royal Colleges. It is a great introduction to QI methods, takes a maximum of 8 hours to complete (you can break and come back to it any time) and should provide you with everything you need to get started with using data for improvement</a:t>
            </a:r>
            <a:endParaRPr lang="en-US" dirty="0"/>
          </a:p>
        </p:txBody>
      </p:sp>
      <p:sp>
        <p:nvSpPr>
          <p:cNvPr id="4" name="Slide Number Placeholder 3"/>
          <p:cNvSpPr>
            <a:spLocks noGrp="1"/>
          </p:cNvSpPr>
          <p:nvPr>
            <p:ph type="sldNum" sz="quarter" idx="10"/>
          </p:nvPr>
        </p:nvSpPr>
        <p:spPr/>
        <p:txBody>
          <a:bodyPr/>
          <a:lstStyle/>
          <a:p>
            <a:fld id="{965B6DFE-2D9E-BC40-B1E7-ECEAF363F8EC}" type="slidenum">
              <a:rPr lang="en-US" smtClean="0"/>
              <a:t>18</a:t>
            </a:fld>
            <a:endParaRPr lang="en-US"/>
          </a:p>
        </p:txBody>
      </p:sp>
    </p:spTree>
    <p:extLst>
      <p:ext uri="{BB962C8B-B14F-4D97-AF65-F5344CB8AC3E}">
        <p14:creationId xmlns:p14="http://schemas.microsoft.com/office/powerpoint/2010/main" val="202993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studies</a:t>
            </a:r>
            <a:r>
              <a:rPr lang="en-US" baseline="0" dirty="0" smtClean="0"/>
              <a:t> have linked short-term complications or morbidity to reduced long-term survival. While some patients might be predisposed to developing complications because of poor fitness </a:t>
            </a:r>
            <a:r>
              <a:rPr lang="en-US" baseline="0" dirty="0" err="1" smtClean="0"/>
              <a:t>etc</a:t>
            </a:r>
            <a:r>
              <a:rPr lang="en-US" baseline="0" dirty="0" smtClean="0"/>
              <a:t>, even after adjusting for pre-existing risk factors, short-term complications are linked to reduced survival – and there are biologically plausible mechanisms being evaluated to explain this. Papers to read include:</a:t>
            </a:r>
          </a:p>
          <a:p>
            <a:r>
              <a:rPr lang="en-US" baseline="0" dirty="0" err="1" smtClean="0"/>
              <a:t>Khuri</a:t>
            </a:r>
            <a:r>
              <a:rPr lang="en-US" baseline="0" dirty="0" smtClean="0"/>
              <a:t> et al: Annals of Surgery 2005; 242(3) 326-341. </a:t>
            </a:r>
            <a:r>
              <a:rPr lang="en-US" sz="1200" u="none" kern="1200" dirty="0" smtClean="0">
                <a:solidFill>
                  <a:schemeClr val="tx1"/>
                </a:solidFill>
                <a:latin typeface="+mn-lt"/>
                <a:ea typeface="+mn-ea"/>
                <a:cs typeface="+mn-cs"/>
              </a:rPr>
              <a:t>Determinants of long-term survival after major surgery and the adverse effect of postoperative complications</a:t>
            </a:r>
          </a:p>
          <a:p>
            <a:r>
              <a:rPr lang="en-US" baseline="0" dirty="0" smtClean="0"/>
              <a:t>Moonesinghe et al: BJA 2014; 113(6):977-84. </a:t>
            </a:r>
            <a:r>
              <a:rPr lang="en-US" sz="1200" u="none" kern="1200" dirty="0" smtClean="0">
                <a:solidFill>
                  <a:schemeClr val="tx1"/>
                </a:solidFill>
                <a:latin typeface="+mn-lt"/>
                <a:ea typeface="+mn-ea"/>
                <a:cs typeface="+mn-cs"/>
              </a:rPr>
              <a:t>Survival after postoperative morbidity: a longitudinal observational cohort study</a:t>
            </a:r>
            <a:endParaRPr lang="en-US" baseline="0" dirty="0" smtClean="0"/>
          </a:p>
          <a:p>
            <a:r>
              <a:rPr lang="en-US" baseline="0" dirty="0" smtClean="0"/>
              <a:t>Toner and Hamilton: Current Opinion in Critical Care. 2013 Aug 19(4) 364-8</a:t>
            </a:r>
          </a:p>
        </p:txBody>
      </p:sp>
      <p:sp>
        <p:nvSpPr>
          <p:cNvPr id="4" name="Slide Number Placeholder 3"/>
          <p:cNvSpPr>
            <a:spLocks noGrp="1"/>
          </p:cNvSpPr>
          <p:nvPr>
            <p:ph type="sldNum" sz="quarter" idx="10"/>
          </p:nvPr>
        </p:nvSpPr>
        <p:spPr/>
        <p:txBody>
          <a:bodyPr/>
          <a:lstStyle/>
          <a:p>
            <a:fld id="{965B6DFE-2D9E-BC40-B1E7-ECEAF363F8EC}" type="slidenum">
              <a:rPr lang="en-US" smtClean="0"/>
              <a:t>3</a:t>
            </a:fld>
            <a:endParaRPr lang="en-US"/>
          </a:p>
        </p:txBody>
      </p:sp>
    </p:spTree>
    <p:extLst>
      <p:ext uri="{BB962C8B-B14F-4D97-AF65-F5344CB8AC3E}">
        <p14:creationId xmlns:p14="http://schemas.microsoft.com/office/powerpoint/2010/main" val="210224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Khuri</a:t>
            </a:r>
            <a:r>
              <a:rPr lang="en-US" dirty="0" smtClean="0"/>
              <a:t> survival curves based on &gt;100,00 US patients</a:t>
            </a:r>
            <a:r>
              <a:rPr lang="en-US" baseline="0" dirty="0" smtClean="0"/>
              <a:t> on left – dark line is patient without complications, faded line with complications – follow up median 10.66 years</a:t>
            </a:r>
          </a:p>
          <a:p>
            <a:r>
              <a:rPr lang="en-US" baseline="0" dirty="0" smtClean="0"/>
              <a:t>Moonesinghe et al cumulative hazard plots based on 1400 UK elective surgical inpatients – show relationship between duration of morbidity and long-term survival; blue line at top is patients who remained in hospital for 2 weeks with objectively defined morbidity, and their longer term survival was substantially reduced (even after adjustment for preoperative risk factors); median follow up 6 years</a:t>
            </a:r>
            <a:endParaRPr lang="en-US" dirty="0"/>
          </a:p>
        </p:txBody>
      </p:sp>
      <p:sp>
        <p:nvSpPr>
          <p:cNvPr id="4" name="Slide Number Placeholder 3"/>
          <p:cNvSpPr>
            <a:spLocks noGrp="1"/>
          </p:cNvSpPr>
          <p:nvPr>
            <p:ph type="sldNum" sz="quarter" idx="10"/>
          </p:nvPr>
        </p:nvSpPr>
        <p:spPr/>
        <p:txBody>
          <a:bodyPr/>
          <a:lstStyle/>
          <a:p>
            <a:fld id="{965B6DFE-2D9E-BC40-B1E7-ECEAF363F8EC}" type="slidenum">
              <a:rPr lang="en-US" smtClean="0"/>
              <a:t>4</a:t>
            </a:fld>
            <a:endParaRPr lang="en-US"/>
          </a:p>
        </p:txBody>
      </p:sp>
    </p:spTree>
    <p:extLst>
      <p:ext uri="{BB962C8B-B14F-4D97-AF65-F5344CB8AC3E}">
        <p14:creationId xmlns:p14="http://schemas.microsoft.com/office/powerpoint/2010/main" val="55777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picture s</a:t>
            </a:r>
            <a:r>
              <a:rPr lang="en-US" dirty="0" smtClean="0"/>
              <a:t>hows the failure to rescue phenomenon.</a:t>
            </a:r>
            <a:r>
              <a:rPr lang="en-US" baseline="0" dirty="0" smtClean="0"/>
              <a:t> US hospitals divided into 5 groups (quintiles) according to their mortality rates after major surgery (risk-adjusted). </a:t>
            </a:r>
          </a:p>
          <a:p>
            <a:r>
              <a:rPr lang="en-US" baseline="0" dirty="0" smtClean="0"/>
              <a:t>Left hand chart shows rates of all complications between the 5 groups – not much difference. Similarly, the middle chart shows rates of major complications between groups – again not much difference. Right hand chart shows mortality rates after developing major complications – big difference between best performing hospitals(12.5% mortality) and worst (21.4% mortality). This implies that there are differences in standards of care between hospitals which affect whether or not patients are “rescued” after developing a major complications – this is unlikely to be due to just what happens in the operating theatre at the time of the initial operation, and much more to systems in place in each hospital (e.g. one could </a:t>
            </a:r>
            <a:r>
              <a:rPr lang="en-US" baseline="0" dirty="0" err="1" smtClean="0"/>
              <a:t>hypothesise</a:t>
            </a:r>
            <a:r>
              <a:rPr lang="en-US" baseline="0" dirty="0" smtClean="0"/>
              <a:t> that ICU bed availability, outreach teams </a:t>
            </a:r>
            <a:r>
              <a:rPr lang="en-US" baseline="0" dirty="0" err="1" smtClean="0"/>
              <a:t>etc</a:t>
            </a:r>
            <a:r>
              <a:rPr lang="en-US" baseline="0" dirty="0" smtClean="0"/>
              <a:t> would make a difference in the UK). We don’t have access to this sort of information in the UK because we don’t know what complication rates are in hospitals. PQIP will help answer this question. </a:t>
            </a:r>
            <a:endParaRPr lang="en-US" dirty="0"/>
          </a:p>
        </p:txBody>
      </p:sp>
      <p:sp>
        <p:nvSpPr>
          <p:cNvPr id="4" name="Slide Number Placeholder 3"/>
          <p:cNvSpPr>
            <a:spLocks noGrp="1"/>
          </p:cNvSpPr>
          <p:nvPr>
            <p:ph type="sldNum" sz="quarter" idx="10"/>
          </p:nvPr>
        </p:nvSpPr>
        <p:spPr/>
        <p:txBody>
          <a:bodyPr/>
          <a:lstStyle/>
          <a:p>
            <a:fld id="{965B6DFE-2D9E-BC40-B1E7-ECEAF363F8EC}" type="slidenum">
              <a:rPr lang="en-US" smtClean="0"/>
              <a:t>7</a:t>
            </a:fld>
            <a:endParaRPr lang="en-US"/>
          </a:p>
        </p:txBody>
      </p:sp>
    </p:spTree>
    <p:extLst>
      <p:ext uri="{BB962C8B-B14F-4D97-AF65-F5344CB8AC3E}">
        <p14:creationId xmlns:p14="http://schemas.microsoft.com/office/powerpoint/2010/main" val="415462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Achieving</a:t>
            </a:r>
            <a:r>
              <a:rPr lang="en-US" baseline="0" dirty="0" smtClean="0"/>
              <a:t> the desired outcomes of PQIP will depend entirely on using data locally to drive locally required improvements – hence we really need each and every member of a department on board. </a:t>
            </a:r>
            <a:endParaRPr lang="en-US" dirty="0"/>
          </a:p>
        </p:txBody>
      </p:sp>
      <p:sp>
        <p:nvSpPr>
          <p:cNvPr id="4" name="Slide Number Placeholder 3"/>
          <p:cNvSpPr>
            <a:spLocks noGrp="1"/>
          </p:cNvSpPr>
          <p:nvPr>
            <p:ph type="sldNum" sz="quarter" idx="10"/>
          </p:nvPr>
        </p:nvSpPr>
        <p:spPr/>
        <p:txBody>
          <a:bodyPr/>
          <a:lstStyle/>
          <a:p>
            <a:fld id="{965B6DFE-2D9E-BC40-B1E7-ECEAF363F8EC}" type="slidenum">
              <a:rPr lang="en-US" smtClean="0"/>
              <a:t>10</a:t>
            </a:fld>
            <a:endParaRPr lang="en-US"/>
          </a:p>
        </p:txBody>
      </p:sp>
    </p:spTree>
    <p:extLst>
      <p:ext uri="{BB962C8B-B14F-4D97-AF65-F5344CB8AC3E}">
        <p14:creationId xmlns:p14="http://schemas.microsoft.com/office/powerpoint/2010/main" val="255226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PQIP will be run</a:t>
            </a:r>
            <a:r>
              <a:rPr lang="en-US" baseline="0" dirty="0" smtClean="0"/>
              <a:t> as a research study but will have features of a national audit/QI programme.</a:t>
            </a:r>
          </a:p>
          <a:p>
            <a:r>
              <a:rPr lang="en-US" baseline="0" dirty="0" smtClean="0"/>
              <a:t>The PQIP central team will liaise with local principle investigators to develop the sampling strategy which works best for you. </a:t>
            </a:r>
          </a:p>
          <a:p>
            <a:r>
              <a:rPr lang="en-US" baseline="0" dirty="0" smtClean="0"/>
              <a:t>Patients should be consented before surgery – template patient information sheets and consent forms will be provided for local use.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well as the inpatient data, we will also be asking patients for long-term follow up data on their health related quality of life and their level of disability at 6 months and one year after surgery – really important information about the longer term outcomes of patients which can be used to help inform both clinicians and future patients.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65B6DFE-2D9E-BC40-B1E7-ECEAF363F8EC}" type="slidenum">
              <a:rPr lang="en-US" smtClean="0"/>
              <a:t>11</a:t>
            </a:fld>
            <a:endParaRPr lang="en-US"/>
          </a:p>
        </p:txBody>
      </p:sp>
    </p:spTree>
    <p:extLst>
      <p:ext uri="{BB962C8B-B14F-4D97-AF65-F5344CB8AC3E}">
        <p14:creationId xmlns:p14="http://schemas.microsoft.com/office/powerpoint/2010/main" val="1374052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NIHR portfolio adoption</a:t>
            </a:r>
            <a:r>
              <a:rPr lang="en-US" baseline="0" dirty="0" smtClean="0"/>
              <a:t> will carry significant advantages – hospitals can get help from their local clinical research network nurses to support recruiting patients, and hopefully data management</a:t>
            </a:r>
          </a:p>
          <a:p>
            <a:r>
              <a:rPr lang="en-US" baseline="0" dirty="0" smtClean="0"/>
              <a:t>This brings money into local hospitals as well, as each hospital receives income for each patient recruited into an NIHR portfolio adopted study</a:t>
            </a:r>
          </a:p>
          <a:p>
            <a:endParaRPr lang="en-US" dirty="0"/>
          </a:p>
        </p:txBody>
      </p:sp>
      <p:sp>
        <p:nvSpPr>
          <p:cNvPr id="4" name="Slide Number Placeholder 3"/>
          <p:cNvSpPr>
            <a:spLocks noGrp="1"/>
          </p:cNvSpPr>
          <p:nvPr>
            <p:ph type="sldNum" sz="quarter" idx="10"/>
          </p:nvPr>
        </p:nvSpPr>
        <p:spPr/>
        <p:txBody>
          <a:bodyPr/>
          <a:lstStyle/>
          <a:p>
            <a:fld id="{965B6DFE-2D9E-BC40-B1E7-ECEAF363F8EC}" type="slidenum">
              <a:rPr lang="en-US" smtClean="0"/>
              <a:t>13</a:t>
            </a:fld>
            <a:endParaRPr lang="en-US"/>
          </a:p>
        </p:txBody>
      </p:sp>
    </p:spTree>
    <p:extLst>
      <p:ext uri="{BB962C8B-B14F-4D97-AF65-F5344CB8AC3E}">
        <p14:creationId xmlns:p14="http://schemas.microsoft.com/office/powerpoint/2010/main" val="3859559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a:t>
            </a:r>
            <a:r>
              <a:rPr lang="en-US" baseline="0" dirty="0" smtClean="0"/>
              <a:t> not intend to collect names of surgeons or anaesthetists in PQIP, although we will record the grade of staff involved in the operating theatre</a:t>
            </a:r>
          </a:p>
          <a:p>
            <a:r>
              <a:rPr lang="en-US" baseline="0" dirty="0" smtClean="0"/>
              <a:t>We do not want hospitals to invest time and effort into collecting the data without using it for QI – otherwise it would just be a pointless counting exercise which none of us need!</a:t>
            </a:r>
            <a:endParaRPr lang="en-US" dirty="0"/>
          </a:p>
        </p:txBody>
      </p:sp>
      <p:sp>
        <p:nvSpPr>
          <p:cNvPr id="4" name="Slide Number Placeholder 3"/>
          <p:cNvSpPr>
            <a:spLocks noGrp="1"/>
          </p:cNvSpPr>
          <p:nvPr>
            <p:ph type="sldNum" sz="quarter" idx="10"/>
          </p:nvPr>
        </p:nvSpPr>
        <p:spPr/>
        <p:txBody>
          <a:bodyPr/>
          <a:lstStyle/>
          <a:p>
            <a:fld id="{965B6DFE-2D9E-BC40-B1E7-ECEAF363F8EC}" type="slidenum">
              <a:rPr lang="en-US" smtClean="0"/>
              <a:t>14</a:t>
            </a:fld>
            <a:endParaRPr lang="en-US"/>
          </a:p>
        </p:txBody>
      </p:sp>
    </p:spTree>
    <p:extLst>
      <p:ext uri="{BB962C8B-B14F-4D97-AF65-F5344CB8AC3E}">
        <p14:creationId xmlns:p14="http://schemas.microsoft.com/office/powerpoint/2010/main" val="35344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a:t>
            </a:r>
            <a:r>
              <a:rPr lang="en-US" baseline="0" dirty="0" smtClean="0"/>
              <a:t> nurses = NIHR clinical research network nurses. Contact your local CRN lead for more information if you need to. </a:t>
            </a:r>
          </a:p>
          <a:p>
            <a:r>
              <a:rPr lang="en-US" baseline="0" dirty="0" smtClean="0"/>
              <a:t>However, engaging with the data entry might help to encourage engagement with QI – for local </a:t>
            </a:r>
            <a:r>
              <a:rPr lang="en-US" baseline="0" dirty="0" err="1" smtClean="0"/>
              <a:t>organisation</a:t>
            </a:r>
            <a:r>
              <a:rPr lang="en-US" baseline="0" dirty="0" smtClean="0"/>
              <a:t> and discussion. </a:t>
            </a:r>
            <a:endParaRPr lang="en-US" dirty="0"/>
          </a:p>
        </p:txBody>
      </p:sp>
      <p:sp>
        <p:nvSpPr>
          <p:cNvPr id="4" name="Slide Number Placeholder 3"/>
          <p:cNvSpPr>
            <a:spLocks noGrp="1"/>
          </p:cNvSpPr>
          <p:nvPr>
            <p:ph type="sldNum" sz="quarter" idx="10"/>
          </p:nvPr>
        </p:nvSpPr>
        <p:spPr/>
        <p:txBody>
          <a:bodyPr/>
          <a:lstStyle/>
          <a:p>
            <a:fld id="{965B6DFE-2D9E-BC40-B1E7-ECEAF363F8EC}" type="slidenum">
              <a:rPr lang="en-US" smtClean="0"/>
              <a:t>15</a:t>
            </a:fld>
            <a:endParaRPr lang="en-US"/>
          </a:p>
        </p:txBody>
      </p:sp>
    </p:spTree>
    <p:extLst>
      <p:ext uri="{BB962C8B-B14F-4D97-AF65-F5344CB8AC3E}">
        <p14:creationId xmlns:p14="http://schemas.microsoft.com/office/powerpoint/2010/main" val="62248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2276872"/>
            <a:ext cx="7931224" cy="720080"/>
          </a:xfrm>
        </p:spPr>
        <p:txBody>
          <a:bodyPr/>
          <a:lstStyle>
            <a:lvl1pPr>
              <a:defRPr/>
            </a:lvl1pPr>
          </a:lstStyle>
          <a:p>
            <a:r>
              <a:rPr lang="en-US" dirty="0" smtClean="0"/>
              <a:t>TITLE</a:t>
            </a:r>
            <a:endParaRPr lang="en-GB" dirty="0"/>
          </a:p>
        </p:txBody>
      </p:sp>
      <p:sp>
        <p:nvSpPr>
          <p:cNvPr id="4" name="Text Placeholder 3"/>
          <p:cNvSpPr>
            <a:spLocks noGrp="1"/>
          </p:cNvSpPr>
          <p:nvPr>
            <p:ph type="body" sz="quarter" idx="10" hasCustomPrompt="1"/>
          </p:nvPr>
        </p:nvSpPr>
        <p:spPr>
          <a:xfrm>
            <a:off x="755650" y="3141663"/>
            <a:ext cx="7920038" cy="647377"/>
          </a:xfrm>
        </p:spPr>
        <p:txBody>
          <a:bodyPr anchor="ctr" anchorCtr="0"/>
          <a:lstStyle>
            <a:lvl1pPr marL="0" indent="0" algn="ctr">
              <a:buNone/>
              <a:defRPr/>
            </a:lvl1pPr>
          </a:lstStyle>
          <a:p>
            <a:pPr lvl="0"/>
            <a:r>
              <a:rPr lang="en-US" dirty="0" smtClean="0"/>
              <a:t>SUBTITLE</a:t>
            </a:r>
            <a:endParaRPr lang="en-GB" dirty="0"/>
          </a:p>
        </p:txBody>
      </p:sp>
      <p:sp>
        <p:nvSpPr>
          <p:cNvPr id="6" name="Text Placeholder 5"/>
          <p:cNvSpPr>
            <a:spLocks noGrp="1"/>
          </p:cNvSpPr>
          <p:nvPr>
            <p:ph type="body" sz="quarter" idx="11" hasCustomPrompt="1"/>
          </p:nvPr>
        </p:nvSpPr>
        <p:spPr>
          <a:xfrm>
            <a:off x="755650" y="4149080"/>
            <a:ext cx="7920038" cy="432048"/>
          </a:xfrm>
        </p:spPr>
        <p:txBody>
          <a:bodyPr anchor="ctr" anchorCtr="0">
            <a:normAutofit/>
          </a:bodyPr>
          <a:lstStyle>
            <a:lvl1pPr marL="0" indent="0" algn="ctr">
              <a:buNone/>
              <a:defRPr sz="2800">
                <a:solidFill>
                  <a:schemeClr val="tx1"/>
                </a:solidFill>
                <a:latin typeface="Cambria" panose="02040503050406030204" pitchFamily="18" charset="0"/>
              </a:defRPr>
            </a:lvl1pPr>
          </a:lstStyle>
          <a:p>
            <a:pPr lvl="0"/>
            <a:r>
              <a:rPr lang="en-US" dirty="0" smtClean="0"/>
              <a:t>Presenter</a:t>
            </a:r>
            <a:endParaRPr lang="en-GB" dirty="0"/>
          </a:p>
        </p:txBody>
      </p:sp>
      <p:sp>
        <p:nvSpPr>
          <p:cNvPr id="8" name="Text Placeholder 7"/>
          <p:cNvSpPr>
            <a:spLocks noGrp="1"/>
          </p:cNvSpPr>
          <p:nvPr>
            <p:ph type="body" sz="quarter" idx="12" hasCustomPrompt="1"/>
          </p:nvPr>
        </p:nvSpPr>
        <p:spPr>
          <a:xfrm>
            <a:off x="755650" y="4725143"/>
            <a:ext cx="7920038" cy="504081"/>
          </a:xfrm>
        </p:spPr>
        <p:txBody>
          <a:bodyPr anchor="ctr" anchorCtr="0">
            <a:normAutofit/>
          </a:bodyPr>
          <a:lstStyle>
            <a:lvl1pPr marL="0" indent="0" algn="ctr">
              <a:buNone/>
              <a:defRPr sz="2400">
                <a:solidFill>
                  <a:schemeClr val="tx1"/>
                </a:solidFill>
                <a:latin typeface="Cambria" panose="02040503050406030204" pitchFamily="18" charset="0"/>
              </a:defRPr>
            </a:lvl1pPr>
          </a:lstStyle>
          <a:p>
            <a:pPr lvl="0"/>
            <a:r>
              <a:rPr lang="en-US" dirty="0" smtClean="0"/>
              <a:t>Meeting / Date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5696" y="410459"/>
            <a:ext cx="6300192" cy="1218341"/>
          </a:xfrm>
          <a:prstGeom prst="rect">
            <a:avLst/>
          </a:prstGeom>
        </p:spPr>
      </p:pic>
    </p:spTree>
    <p:extLst>
      <p:ext uri="{BB962C8B-B14F-4D97-AF65-F5344CB8AC3E}">
        <p14:creationId xmlns:p14="http://schemas.microsoft.com/office/powerpoint/2010/main" val="68775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20798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6256" y="274639"/>
            <a:ext cx="1810544" cy="538661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755576" y="274639"/>
            <a:ext cx="5904656" cy="538661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3905133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2EC07E9-5B26-174A-8193-A5EAD52DD02B}" type="datetimeFigureOut">
              <a:rPr lang="en-US" smtClean="0"/>
              <a:t>11/1/2016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E53D60-6165-6543-8D3F-88D2ED693800}" type="slidenum">
              <a:rPr lang="en-US" smtClean="0"/>
              <a:t>‹#›</a:t>
            </a:fld>
            <a:endParaRPr lang="en-US"/>
          </a:p>
        </p:txBody>
      </p:sp>
    </p:spTree>
    <p:extLst>
      <p:ext uri="{BB962C8B-B14F-4D97-AF65-F5344CB8AC3E}">
        <p14:creationId xmlns:p14="http://schemas.microsoft.com/office/powerpoint/2010/main" val="422541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2EC07E9-5B26-174A-8193-A5EAD52DD02B}" type="datetimeFigureOut">
              <a:rPr lang="en-US" smtClean="0"/>
              <a:t>11/1/2016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E53D60-6165-6543-8D3F-88D2ED693800}" type="slidenum">
              <a:rPr lang="en-US" smtClean="0"/>
              <a:t>‹#›</a:t>
            </a:fld>
            <a:endParaRPr lang="en-US"/>
          </a:p>
        </p:txBody>
      </p:sp>
    </p:spTree>
    <p:extLst>
      <p:ext uri="{BB962C8B-B14F-4D97-AF65-F5344CB8AC3E}">
        <p14:creationId xmlns:p14="http://schemas.microsoft.com/office/powerpoint/2010/main" val="427755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a:xfrm>
            <a:off x="827584" y="1600200"/>
            <a:ext cx="7859216" cy="2188840"/>
          </a:xfrm>
        </p:spPr>
        <p:txBody>
          <a:bodyPr/>
          <a:lstStyle>
            <a:lvl2pPr>
              <a:defRPr sz="2400"/>
            </a:lvl2pPr>
            <a:lvl3pPr>
              <a:defRPr sz="2200"/>
            </a:lvl3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5" name="Text Placeholder 4"/>
          <p:cNvSpPr>
            <a:spLocks noGrp="1"/>
          </p:cNvSpPr>
          <p:nvPr>
            <p:ph type="body" sz="quarter" idx="10" hasCustomPrompt="1"/>
          </p:nvPr>
        </p:nvSpPr>
        <p:spPr>
          <a:xfrm>
            <a:off x="827088" y="4005064"/>
            <a:ext cx="7848600" cy="1655961"/>
          </a:xfrm>
        </p:spPr>
        <p:txBody>
          <a:bodyPr>
            <a:normAutofit/>
          </a:bodyPr>
          <a:lstStyle>
            <a:lvl1pPr marL="0" indent="0">
              <a:buFont typeface="+mj-lt"/>
              <a:buNone/>
              <a:defRPr sz="2000" baseline="0">
                <a:solidFill>
                  <a:schemeClr val="tx1"/>
                </a:solidFill>
                <a:latin typeface="Cambria" panose="02040503050406030204" pitchFamily="18" charset="0"/>
              </a:defRPr>
            </a:lvl1pPr>
          </a:lstStyle>
          <a:p>
            <a:pPr lvl="0"/>
            <a:r>
              <a:rPr lang="en-GB" dirty="0" smtClean="0"/>
              <a:t>Click to add basic copy</a:t>
            </a:r>
            <a:endParaRPr lang="en-GB" dirty="0"/>
          </a:p>
        </p:txBody>
      </p:sp>
    </p:spTree>
    <p:extLst>
      <p:ext uri="{BB962C8B-B14F-4D97-AF65-F5344CB8AC3E}">
        <p14:creationId xmlns:p14="http://schemas.microsoft.com/office/powerpoint/2010/main" val="377030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232993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827584" y="1600201"/>
            <a:ext cx="3668216" cy="4349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4" name="Content Placeholder 3"/>
          <p:cNvSpPr>
            <a:spLocks noGrp="1"/>
          </p:cNvSpPr>
          <p:nvPr>
            <p:ph sz="half" idx="2"/>
          </p:nvPr>
        </p:nvSpPr>
        <p:spPr>
          <a:xfrm>
            <a:off x="4648200" y="1600201"/>
            <a:ext cx="4038600" cy="43490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89161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827584" y="1535113"/>
            <a:ext cx="3744416" cy="639762"/>
          </a:xfrm>
        </p:spPr>
        <p:txBody>
          <a:bodyPr anchor="ctr" anchorCtr="0">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27584" y="2276871"/>
            <a:ext cx="3744416" cy="36724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5" name="Text Placeholder 4"/>
          <p:cNvSpPr>
            <a:spLocks noGrp="1"/>
          </p:cNvSpPr>
          <p:nvPr>
            <p:ph type="body" sz="quarter" idx="3"/>
          </p:nvPr>
        </p:nvSpPr>
        <p:spPr>
          <a:xfrm>
            <a:off x="4860032" y="1535113"/>
            <a:ext cx="3826768" cy="639762"/>
          </a:xfrm>
        </p:spPr>
        <p:txBody>
          <a:bodyPr anchor="ctr" anchorCtr="0">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860032" y="2276871"/>
            <a:ext cx="3826768" cy="36724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37280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107294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62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576" y="273050"/>
            <a:ext cx="2709937" cy="851694"/>
          </a:xfrm>
        </p:spPr>
        <p:txBody>
          <a:bodyPr anchor="t" anchorCtr="0"/>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635896" y="273051"/>
            <a:ext cx="5050904" cy="5460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755576" y="1268761"/>
            <a:ext cx="2709937" cy="44644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73306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33057"/>
            <a:ext cx="5486400" cy="360040"/>
          </a:xfrm>
        </p:spPr>
        <p:txBody>
          <a:bodyPr anchor="ctr" anchorCtr="0"/>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47667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GB"/>
          </a:p>
        </p:txBody>
      </p:sp>
      <p:sp>
        <p:nvSpPr>
          <p:cNvPr id="4" name="Text Placeholder 3"/>
          <p:cNvSpPr>
            <a:spLocks noGrp="1"/>
          </p:cNvSpPr>
          <p:nvPr>
            <p:ph type="body" sz="half" idx="2"/>
          </p:nvPr>
        </p:nvSpPr>
        <p:spPr>
          <a:xfrm>
            <a:off x="1792288" y="5237113"/>
            <a:ext cx="5486400" cy="360040"/>
          </a:xfrm>
        </p:spPr>
        <p:txBody>
          <a:bodyPr anchor="ctr"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17568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274638"/>
            <a:ext cx="7859216" cy="1143000"/>
          </a:xfrm>
          <a:prstGeom prst="rect">
            <a:avLst/>
          </a:prstGeom>
        </p:spPr>
        <p:txBody>
          <a:bodyPr vert="horz" lIns="91440" tIns="45720" rIns="91440" bIns="45720" rtlCol="0" anchor="ctr">
            <a:normAutofit/>
          </a:bodyPr>
          <a:lstStyle/>
          <a:p>
            <a:r>
              <a:rPr lang="en-GB" smtClean="0"/>
              <a:t>Click to edit Master title style</a:t>
            </a:r>
            <a:endParaRPr lang="en-GB" dirty="0"/>
          </a:p>
        </p:txBody>
      </p:sp>
      <p:sp>
        <p:nvSpPr>
          <p:cNvPr id="3" name="Text Placeholder 2"/>
          <p:cNvSpPr>
            <a:spLocks noGrp="1"/>
          </p:cNvSpPr>
          <p:nvPr>
            <p:ph type="body" idx="1"/>
          </p:nvPr>
        </p:nvSpPr>
        <p:spPr>
          <a:xfrm>
            <a:off x="827584" y="1600201"/>
            <a:ext cx="7859216" cy="1324744"/>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8" name="Rectangle 7"/>
          <p:cNvSpPr/>
          <p:nvPr/>
        </p:nvSpPr>
        <p:spPr>
          <a:xfrm>
            <a:off x="0" y="0"/>
            <a:ext cx="467544" cy="61076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5949280"/>
            <a:ext cx="467544" cy="9361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09567" y="6105876"/>
            <a:ext cx="979650" cy="491476"/>
          </a:xfrm>
          <a:prstGeom prst="rect">
            <a:avLst/>
          </a:prstGeom>
        </p:spPr>
      </p:pic>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86400" y="6101501"/>
            <a:ext cx="1565920" cy="423843"/>
          </a:xfrm>
          <a:prstGeom prst="rect">
            <a:avLst/>
          </a:prstGeom>
        </p:spPr>
      </p:pic>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3568" y="6081157"/>
            <a:ext cx="3456384" cy="668401"/>
          </a:xfrm>
          <a:prstGeom prst="rect">
            <a:avLst/>
          </a:prstGeom>
        </p:spPr>
      </p:pic>
      <p:cxnSp>
        <p:nvCxnSpPr>
          <p:cNvPr id="5" name="Straight Connector 4"/>
          <p:cNvCxnSpPr/>
          <p:nvPr/>
        </p:nvCxnSpPr>
        <p:spPr>
          <a:xfrm>
            <a:off x="755576" y="5949280"/>
            <a:ext cx="793364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K:\Research\Research Communications\Logos\RCoA Logo A5.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305555" y="6081157"/>
            <a:ext cx="1332738" cy="61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77494"/>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000" kern="1200">
          <a:solidFill>
            <a:srgbClr val="99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14375" indent="-357188" algn="l" defTabSz="914400" rtl="0" eaLnBrk="1" latinLnBrk="0" hangingPunct="1">
        <a:spcBef>
          <a:spcPct val="20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2pPr>
      <a:lvl3pPr marL="1071563" indent="-357188" algn="l" defTabSz="914400" rtl="0" eaLnBrk="1" latinLnBrk="0" hangingPunct="1">
        <a:spcBef>
          <a:spcPct val="200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344613" indent="-273050" algn="l" defTabSz="914400" rtl="0" eaLnBrk="1" latinLnBrk="0" hangingPunct="1">
        <a:spcBef>
          <a:spcPct val="200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1619250" indent="-274638" algn="l" defTabSz="914400" rtl="0" eaLnBrk="1" latinLnBrk="0" hangingPunct="1">
        <a:spcBef>
          <a:spcPct val="200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alibri" charset="0"/>
              </a:rPr>
              <a:t>Patient centred, outcomes-driven: </a:t>
            </a:r>
            <a:br>
              <a:rPr lang="en-GB" dirty="0" smtClean="0">
                <a:latin typeface="Calibri" charset="0"/>
              </a:rPr>
            </a:br>
            <a:r>
              <a:rPr lang="en-GB" dirty="0" smtClean="0">
                <a:latin typeface="Calibri" charset="0"/>
              </a:rPr>
              <a:t>The UK Perioperative Quality Improvement Programme</a:t>
            </a:r>
            <a:endParaRPr lang="en-US" dirty="0"/>
          </a:p>
        </p:txBody>
      </p:sp>
      <p:sp>
        <p:nvSpPr>
          <p:cNvPr id="3" name="Text Placeholder 2"/>
          <p:cNvSpPr>
            <a:spLocks noGrp="1"/>
          </p:cNvSpPr>
          <p:nvPr>
            <p:ph type="body" sz="quarter" idx="10"/>
          </p:nvPr>
        </p:nvSpPr>
        <p:spPr>
          <a:xfrm>
            <a:off x="755576" y="3212976"/>
            <a:ext cx="7920038" cy="2088232"/>
          </a:xfrm>
        </p:spPr>
        <p:txBody>
          <a:bodyPr>
            <a:normAutofit/>
          </a:bodyPr>
          <a:lstStyle/>
          <a:p>
            <a:endParaRPr lang="en-US" dirty="0"/>
          </a:p>
          <a:p>
            <a:r>
              <a:rPr lang="en-US" dirty="0" smtClean="0"/>
              <a:t>Insert presenter name here</a:t>
            </a:r>
          </a:p>
          <a:p>
            <a:endParaRPr lang="en-US" dirty="0"/>
          </a:p>
        </p:txBody>
      </p:sp>
      <p:sp>
        <p:nvSpPr>
          <p:cNvPr id="5" name="Text Placeholder 4"/>
          <p:cNvSpPr>
            <a:spLocks noGrp="1"/>
          </p:cNvSpPr>
          <p:nvPr>
            <p:ph type="body" sz="quarter" idx="12"/>
          </p:nvPr>
        </p:nvSpPr>
        <p:spPr>
          <a:xfrm>
            <a:off x="755576" y="5301208"/>
            <a:ext cx="7920038" cy="504081"/>
          </a:xfrm>
        </p:spPr>
        <p:txBody>
          <a:bodyPr/>
          <a:lstStyle/>
          <a:p>
            <a:r>
              <a:rPr lang="en-US" b="1" dirty="0" smtClean="0">
                <a:latin typeface="+mn-lt"/>
              </a:rPr>
              <a:t>Insert meeting title here</a:t>
            </a:r>
            <a:endParaRPr lang="en-US" b="1" dirty="0">
              <a:latin typeface="+mn-lt"/>
            </a:endParaRPr>
          </a:p>
        </p:txBody>
      </p:sp>
    </p:spTree>
    <p:extLst>
      <p:ext uri="{BB962C8B-B14F-4D97-AF65-F5344CB8AC3E}">
        <p14:creationId xmlns:p14="http://schemas.microsoft.com/office/powerpoint/2010/main" val="2445463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Mission</a:t>
            </a:r>
            <a:endParaRPr lang="en-US" sz="4000" b="1" dirty="0"/>
          </a:p>
        </p:txBody>
      </p:sp>
      <p:sp>
        <p:nvSpPr>
          <p:cNvPr id="3" name="Content Placeholder 2"/>
          <p:cNvSpPr>
            <a:spLocks noGrp="1"/>
          </p:cNvSpPr>
          <p:nvPr>
            <p:ph idx="1"/>
          </p:nvPr>
        </p:nvSpPr>
        <p:spPr>
          <a:xfrm>
            <a:off x="755576" y="1556792"/>
            <a:ext cx="7859216" cy="3168352"/>
          </a:xfrm>
        </p:spPr>
        <p:txBody>
          <a:bodyPr>
            <a:normAutofit lnSpcReduction="10000"/>
          </a:bodyPr>
          <a:lstStyle/>
          <a:p>
            <a:pPr marL="0" indent="0" algn="just">
              <a:buNone/>
            </a:pPr>
            <a:r>
              <a:rPr lang="en-US" sz="2800" b="1" dirty="0" smtClean="0"/>
              <a:t>To implement a national system for measuring perioperative outcome for major surgery with quality improvement as an objective from the outset</a:t>
            </a:r>
          </a:p>
          <a:p>
            <a:pPr marL="0" indent="0" algn="just">
              <a:buNone/>
            </a:pPr>
            <a:endParaRPr lang="en-US" sz="2800" b="1" dirty="0"/>
          </a:p>
          <a:p>
            <a:pPr marL="0" indent="0" algn="just">
              <a:buNone/>
            </a:pPr>
            <a:r>
              <a:rPr lang="en-US" sz="2800" b="1" dirty="0"/>
              <a:t>To improve survival and quality of life for thousands of surgical patients in the UK every year</a:t>
            </a:r>
          </a:p>
          <a:p>
            <a:pPr marL="0" indent="0" algn="just">
              <a:buNone/>
            </a:pPr>
            <a:endParaRPr lang="en-US" sz="2800" b="1" dirty="0"/>
          </a:p>
        </p:txBody>
      </p:sp>
    </p:spTree>
    <p:extLst>
      <p:ext uri="{BB962C8B-B14F-4D97-AF65-F5344CB8AC3E}">
        <p14:creationId xmlns:p14="http://schemas.microsoft.com/office/powerpoint/2010/main" val="2830674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PQIP: methods</a:t>
            </a:r>
            <a:endParaRPr lang="en-US" sz="3200" b="1" dirty="0"/>
          </a:p>
        </p:txBody>
      </p:sp>
      <p:sp>
        <p:nvSpPr>
          <p:cNvPr id="3" name="Content Placeholder 2"/>
          <p:cNvSpPr>
            <a:spLocks noGrp="1"/>
          </p:cNvSpPr>
          <p:nvPr>
            <p:ph idx="1"/>
          </p:nvPr>
        </p:nvSpPr>
        <p:spPr>
          <a:xfrm>
            <a:off x="827584" y="1600200"/>
            <a:ext cx="7859216" cy="4421088"/>
          </a:xfrm>
        </p:spPr>
        <p:txBody>
          <a:bodyPr>
            <a:normAutofit fontScale="32500" lnSpcReduction="20000"/>
          </a:bodyPr>
          <a:lstStyle/>
          <a:p>
            <a:pPr marL="0" indent="0">
              <a:buNone/>
            </a:pPr>
            <a:endParaRPr lang="en-US" sz="2800" dirty="0" smtClean="0"/>
          </a:p>
          <a:p>
            <a:r>
              <a:rPr lang="en-US" sz="8000" dirty="0" smtClean="0"/>
              <a:t>Sample of </a:t>
            </a:r>
            <a:r>
              <a:rPr lang="en-US" sz="8000" b="1" dirty="0" smtClean="0"/>
              <a:t>five patients per week </a:t>
            </a:r>
            <a:r>
              <a:rPr lang="en-US" sz="8000" dirty="0" smtClean="0"/>
              <a:t>undergoing major surgery in each hospital </a:t>
            </a:r>
          </a:p>
          <a:p>
            <a:pPr lvl="1"/>
            <a:r>
              <a:rPr lang="en-US" sz="8000" dirty="0" smtClean="0">
                <a:latin typeface="+mn-lt"/>
              </a:rPr>
              <a:t>cystectomy, major Head &amp; Neck, major GI, major </a:t>
            </a:r>
            <a:r>
              <a:rPr lang="en-US" sz="8000" dirty="0" err="1" smtClean="0">
                <a:latin typeface="+mn-lt"/>
              </a:rPr>
              <a:t>thoracics</a:t>
            </a:r>
            <a:r>
              <a:rPr lang="en-US" sz="8000" dirty="0" smtClean="0">
                <a:latin typeface="+mn-lt"/>
              </a:rPr>
              <a:t>, major HPB</a:t>
            </a:r>
            <a:r>
              <a:rPr lang="en-US" sz="8000" dirty="0"/>
              <a:t>	</a:t>
            </a:r>
            <a:endParaRPr lang="en-US" sz="8000" dirty="0" smtClean="0"/>
          </a:p>
          <a:p>
            <a:pPr marL="0" indent="0">
              <a:buNone/>
            </a:pPr>
            <a:endParaRPr lang="en-US" sz="8000" dirty="0" smtClean="0"/>
          </a:p>
          <a:p>
            <a:r>
              <a:rPr lang="en-US" sz="8000" dirty="0" smtClean="0"/>
              <a:t>Patient consent required</a:t>
            </a:r>
          </a:p>
          <a:p>
            <a:endParaRPr lang="en-US" sz="8000" dirty="0"/>
          </a:p>
          <a:p>
            <a:r>
              <a:rPr lang="en-US" sz="8000" dirty="0" smtClean="0"/>
              <a:t>We will collect data on: patient risk factors, perioperative care, postoperative complications and longer term health related quality of life (at 6 and 12 months after surgery)</a:t>
            </a:r>
          </a:p>
          <a:p>
            <a:endParaRPr lang="en-US" sz="2800" b="1" dirty="0" smtClean="0"/>
          </a:p>
        </p:txBody>
      </p:sp>
    </p:spTree>
    <p:extLst>
      <p:ext uri="{BB962C8B-B14F-4D97-AF65-F5344CB8AC3E}">
        <p14:creationId xmlns:p14="http://schemas.microsoft.com/office/powerpoint/2010/main" val="4051888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PQIP: methods</a:t>
            </a:r>
            <a:endParaRPr lang="en-US" dirty="0"/>
          </a:p>
        </p:txBody>
      </p:sp>
      <p:sp>
        <p:nvSpPr>
          <p:cNvPr id="3" name="Content Placeholder 2"/>
          <p:cNvSpPr>
            <a:spLocks noGrp="1"/>
          </p:cNvSpPr>
          <p:nvPr>
            <p:ph idx="1"/>
          </p:nvPr>
        </p:nvSpPr>
        <p:spPr>
          <a:xfrm>
            <a:off x="827584" y="1600200"/>
            <a:ext cx="7859216" cy="4277071"/>
          </a:xfrm>
        </p:spPr>
        <p:txBody>
          <a:bodyPr>
            <a:normAutofit lnSpcReduction="10000"/>
          </a:bodyPr>
          <a:lstStyle/>
          <a:p>
            <a:r>
              <a:rPr lang="en-US" dirty="0" smtClean="0"/>
              <a:t>The </a:t>
            </a:r>
            <a:r>
              <a:rPr lang="en-US" dirty="0"/>
              <a:t>website will provide real time feedback on key quality indicators, </a:t>
            </a:r>
            <a:r>
              <a:rPr lang="en-US" smtClean="0"/>
              <a:t>aiming to really </a:t>
            </a:r>
            <a:r>
              <a:rPr lang="en-US" dirty="0"/>
              <a:t>help teams focus on opportunities for local QI</a:t>
            </a:r>
          </a:p>
          <a:p>
            <a:r>
              <a:rPr lang="en-US" dirty="0" smtClean="0"/>
              <a:t>Big emphasis on team approach to improvement:</a:t>
            </a:r>
          </a:p>
          <a:p>
            <a:pPr lvl="1"/>
            <a:r>
              <a:rPr lang="en-US" dirty="0" smtClean="0"/>
              <a:t>PQIP is supported by all the relevant royal colleges and faculties including surgery, nurses, pain, ICM and anaesthesia. </a:t>
            </a:r>
            <a:endParaRPr lang="en-US" dirty="0"/>
          </a:p>
        </p:txBody>
      </p:sp>
    </p:spTree>
    <p:extLst>
      <p:ext uri="{BB962C8B-B14F-4D97-AF65-F5344CB8AC3E}">
        <p14:creationId xmlns:p14="http://schemas.microsoft.com/office/powerpoint/2010/main" val="53743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PQIP is…</a:t>
            </a:r>
            <a:endParaRPr lang="en-US" dirty="0"/>
          </a:p>
        </p:txBody>
      </p:sp>
      <p:sp>
        <p:nvSpPr>
          <p:cNvPr id="3" name="Content Placeholder 2"/>
          <p:cNvSpPr>
            <a:spLocks noGrp="1"/>
          </p:cNvSpPr>
          <p:nvPr>
            <p:ph idx="1"/>
          </p:nvPr>
        </p:nvSpPr>
        <p:spPr>
          <a:xfrm>
            <a:off x="827584" y="1600200"/>
            <a:ext cx="7859216" cy="4133055"/>
          </a:xfrm>
        </p:spPr>
        <p:txBody>
          <a:bodyPr>
            <a:normAutofit fontScale="92500" lnSpcReduction="10000"/>
          </a:bodyPr>
          <a:lstStyle/>
          <a:p>
            <a:r>
              <a:rPr lang="en-US" dirty="0" smtClean="0"/>
              <a:t>A quality improvement programme</a:t>
            </a:r>
          </a:p>
          <a:p>
            <a:r>
              <a:rPr lang="en-US" dirty="0" smtClean="0"/>
              <a:t>A health services research project </a:t>
            </a:r>
          </a:p>
          <a:p>
            <a:pPr lvl="1"/>
            <a:r>
              <a:rPr lang="en-US" dirty="0" smtClean="0"/>
              <a:t>NIHR portfolio adopted – therefore we should be able to access help for recruiting patients and entering data</a:t>
            </a:r>
          </a:p>
          <a:p>
            <a:r>
              <a:rPr lang="en-US" dirty="0" smtClean="0"/>
              <a:t>An opportunity to look at structures, processes and outcomes </a:t>
            </a:r>
            <a:r>
              <a:rPr lang="en-US" b="1" dirty="0" smtClean="0"/>
              <a:t>at team level</a:t>
            </a:r>
          </a:p>
          <a:p>
            <a:r>
              <a:rPr lang="en-US" dirty="0" smtClean="0"/>
              <a:t>An opportunity to define and improve failure to rescue rates in the UK for the first time</a:t>
            </a:r>
          </a:p>
          <a:p>
            <a:endParaRPr lang="en-US" dirty="0"/>
          </a:p>
          <a:p>
            <a:endParaRPr lang="en-US" dirty="0"/>
          </a:p>
        </p:txBody>
      </p:sp>
    </p:spTree>
    <p:extLst>
      <p:ext uri="{BB962C8B-B14F-4D97-AF65-F5344CB8AC3E}">
        <p14:creationId xmlns:p14="http://schemas.microsoft.com/office/powerpoint/2010/main" val="3549630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PQIP is not</a:t>
            </a:r>
            <a:endParaRPr lang="en-US" dirty="0"/>
          </a:p>
        </p:txBody>
      </p:sp>
      <p:sp>
        <p:nvSpPr>
          <p:cNvPr id="3" name="Content Placeholder 2"/>
          <p:cNvSpPr>
            <a:spLocks noGrp="1"/>
          </p:cNvSpPr>
          <p:nvPr>
            <p:ph idx="1"/>
          </p:nvPr>
        </p:nvSpPr>
        <p:spPr>
          <a:xfrm>
            <a:off x="827584" y="1600200"/>
            <a:ext cx="7859216" cy="4205063"/>
          </a:xfrm>
        </p:spPr>
        <p:txBody>
          <a:bodyPr/>
          <a:lstStyle/>
          <a:p>
            <a:endParaRPr lang="en-US" dirty="0" smtClean="0"/>
          </a:p>
          <a:p>
            <a:r>
              <a:rPr lang="en-US" dirty="0" smtClean="0"/>
              <a:t>An opportunity for surgeon bashing</a:t>
            </a:r>
          </a:p>
          <a:p>
            <a:r>
              <a:rPr lang="en-US" dirty="0" smtClean="0"/>
              <a:t>About publishing surgeon-specific mortality or morbidity data</a:t>
            </a:r>
          </a:p>
          <a:p>
            <a:r>
              <a:rPr lang="en-US" dirty="0" smtClean="0"/>
              <a:t>Another pointless counting exercise</a:t>
            </a:r>
          </a:p>
          <a:p>
            <a:endParaRPr lang="en-US" dirty="0"/>
          </a:p>
        </p:txBody>
      </p:sp>
    </p:spTree>
    <p:extLst>
      <p:ext uri="{BB962C8B-B14F-4D97-AF65-F5344CB8AC3E}">
        <p14:creationId xmlns:p14="http://schemas.microsoft.com/office/powerpoint/2010/main" val="675770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would like you to do (please)</a:t>
            </a:r>
            <a:endParaRPr lang="en-US" dirty="0"/>
          </a:p>
        </p:txBody>
      </p:sp>
      <p:sp>
        <p:nvSpPr>
          <p:cNvPr id="3" name="Content Placeholder 2"/>
          <p:cNvSpPr>
            <a:spLocks noGrp="1"/>
          </p:cNvSpPr>
          <p:nvPr>
            <p:ph idx="1"/>
          </p:nvPr>
        </p:nvSpPr>
        <p:spPr>
          <a:xfrm>
            <a:off x="827584" y="1600200"/>
            <a:ext cx="7859216" cy="4133055"/>
          </a:xfrm>
        </p:spPr>
        <p:txBody>
          <a:bodyPr>
            <a:normAutofit fontScale="92500" lnSpcReduction="10000"/>
          </a:bodyPr>
          <a:lstStyle/>
          <a:p>
            <a:r>
              <a:rPr lang="en-US" dirty="0" smtClean="0"/>
              <a:t>Engagement with data collection</a:t>
            </a:r>
          </a:p>
          <a:p>
            <a:pPr lvl="1"/>
            <a:r>
              <a:rPr lang="en-US" dirty="0" smtClean="0"/>
              <a:t>Research nurses will help</a:t>
            </a:r>
          </a:p>
          <a:p>
            <a:pPr marL="357187" lvl="1" indent="0">
              <a:buNone/>
            </a:pPr>
            <a:endParaRPr lang="en-US" dirty="0" smtClean="0"/>
          </a:p>
          <a:p>
            <a:pPr lvl="1"/>
            <a:r>
              <a:rPr lang="en-US" dirty="0" smtClean="0"/>
              <a:t>But entering preoperative data online while in theatre/at the end of surgery should be straightforward</a:t>
            </a:r>
          </a:p>
          <a:p>
            <a:pPr lvl="1"/>
            <a:endParaRPr lang="en-US" dirty="0" smtClean="0"/>
          </a:p>
          <a:p>
            <a:pPr lvl="1"/>
            <a:r>
              <a:rPr lang="en-US" dirty="0" smtClean="0"/>
              <a:t>Trainees – can you be </a:t>
            </a:r>
            <a:r>
              <a:rPr lang="en-US" dirty="0" err="1" smtClean="0"/>
              <a:t>mobilised</a:t>
            </a:r>
            <a:r>
              <a:rPr lang="en-US" dirty="0" smtClean="0"/>
              <a:t> to help with postoperative data?</a:t>
            </a:r>
          </a:p>
          <a:p>
            <a:pPr lvl="2"/>
            <a:r>
              <a:rPr lang="en-US" dirty="0" smtClean="0"/>
              <a:t>PQIP has Royal College support from RCS and RCoA </a:t>
            </a:r>
            <a:endParaRPr lang="en-US" dirty="0"/>
          </a:p>
        </p:txBody>
      </p:sp>
    </p:spTree>
    <p:extLst>
      <p:ext uri="{BB962C8B-B14F-4D97-AF65-F5344CB8AC3E}">
        <p14:creationId xmlns:p14="http://schemas.microsoft.com/office/powerpoint/2010/main" val="2545102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600200"/>
            <a:ext cx="7859216" cy="4205063"/>
          </a:xfrm>
        </p:spPr>
        <p:txBody>
          <a:bodyPr>
            <a:normAutofit/>
          </a:bodyPr>
          <a:lstStyle/>
          <a:p>
            <a:r>
              <a:rPr lang="en-US" dirty="0" smtClean="0"/>
              <a:t>Engage with quality improvement</a:t>
            </a:r>
          </a:p>
          <a:p>
            <a:pPr lvl="1"/>
            <a:r>
              <a:rPr lang="en-US" dirty="0" smtClean="0"/>
              <a:t>Collecting the data is only the beginning</a:t>
            </a:r>
          </a:p>
          <a:p>
            <a:pPr lvl="1"/>
            <a:r>
              <a:rPr lang="en-US" dirty="0" smtClean="0"/>
              <a:t>Using the data is the important and fun bit</a:t>
            </a:r>
          </a:p>
          <a:p>
            <a:pPr lvl="1"/>
            <a:r>
              <a:rPr lang="en-US" dirty="0" smtClean="0"/>
              <a:t>Opportunities for QI abound:</a:t>
            </a:r>
          </a:p>
          <a:p>
            <a:pPr lvl="2"/>
            <a:r>
              <a:rPr lang="en-US" dirty="0" smtClean="0"/>
              <a:t>Enhanced recovery compliance</a:t>
            </a:r>
          </a:p>
          <a:p>
            <a:pPr lvl="2"/>
            <a:r>
              <a:rPr lang="en-US" dirty="0" smtClean="0"/>
              <a:t>Perioperative pain and temperature management</a:t>
            </a:r>
          </a:p>
          <a:p>
            <a:pPr lvl="2"/>
            <a:r>
              <a:rPr lang="en-US" dirty="0" smtClean="0"/>
              <a:t>Patient satisfaction and quality of recovery</a:t>
            </a:r>
          </a:p>
          <a:p>
            <a:pPr lvl="2"/>
            <a:r>
              <a:rPr lang="en-US" dirty="0" smtClean="0"/>
              <a:t>Postoperative complications </a:t>
            </a:r>
            <a:endParaRPr lang="en-US" dirty="0"/>
          </a:p>
        </p:txBody>
      </p:sp>
      <p:sp>
        <p:nvSpPr>
          <p:cNvPr id="4" name="Title 1"/>
          <p:cNvSpPr>
            <a:spLocks noGrp="1"/>
          </p:cNvSpPr>
          <p:nvPr>
            <p:ph type="title"/>
          </p:nvPr>
        </p:nvSpPr>
        <p:spPr/>
        <p:txBody>
          <a:bodyPr>
            <a:normAutofit fontScale="90000"/>
          </a:bodyPr>
          <a:lstStyle/>
          <a:p>
            <a:r>
              <a:rPr lang="en-US" dirty="0" smtClean="0"/>
              <a:t>What we would like you to do (please)</a:t>
            </a:r>
            <a:endParaRPr lang="en-US" dirty="0"/>
          </a:p>
        </p:txBody>
      </p:sp>
    </p:spTree>
    <p:extLst>
      <p:ext uri="{BB962C8B-B14F-4D97-AF65-F5344CB8AC3E}">
        <p14:creationId xmlns:p14="http://schemas.microsoft.com/office/powerpoint/2010/main" val="3112630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want to make this fun!</a:t>
            </a:r>
            <a:endParaRPr lang="en-US" dirty="0"/>
          </a:p>
        </p:txBody>
      </p:sp>
      <p:sp>
        <p:nvSpPr>
          <p:cNvPr id="3" name="Content Placeholder 2"/>
          <p:cNvSpPr>
            <a:spLocks noGrp="1"/>
          </p:cNvSpPr>
          <p:nvPr>
            <p:ph idx="1"/>
          </p:nvPr>
        </p:nvSpPr>
        <p:spPr>
          <a:xfrm>
            <a:off x="827584" y="1600200"/>
            <a:ext cx="7859216" cy="4133055"/>
          </a:xfrm>
        </p:spPr>
        <p:txBody>
          <a:bodyPr>
            <a:normAutofit lnSpcReduction="10000"/>
          </a:bodyPr>
          <a:lstStyle/>
          <a:p>
            <a:endParaRPr lang="en-US" dirty="0" smtClean="0"/>
          </a:p>
          <a:p>
            <a:r>
              <a:rPr lang="en-US" dirty="0" smtClean="0"/>
              <a:t>Regular podcasts and videos</a:t>
            </a:r>
          </a:p>
          <a:p>
            <a:endParaRPr lang="en-US" dirty="0"/>
          </a:p>
          <a:p>
            <a:r>
              <a:rPr lang="en-US" dirty="0" smtClean="0"/>
              <a:t>Engagement with local teams through “</a:t>
            </a:r>
            <a:r>
              <a:rPr lang="en-US" dirty="0" err="1" smtClean="0"/>
              <a:t>selfie</a:t>
            </a:r>
            <a:r>
              <a:rPr lang="en-US" dirty="0" smtClean="0"/>
              <a:t>” videos</a:t>
            </a:r>
          </a:p>
          <a:p>
            <a:endParaRPr lang="en-US" dirty="0"/>
          </a:p>
          <a:p>
            <a:r>
              <a:rPr lang="en-US" dirty="0" smtClean="0"/>
              <a:t>Provide learning opportunities at every opportunity</a:t>
            </a:r>
          </a:p>
          <a:p>
            <a:endParaRPr lang="en-US" dirty="0"/>
          </a:p>
          <a:p>
            <a:endParaRPr lang="en-US" dirty="0"/>
          </a:p>
        </p:txBody>
      </p:sp>
    </p:spTree>
    <p:extLst>
      <p:ext uri="{BB962C8B-B14F-4D97-AF65-F5344CB8AC3E}">
        <p14:creationId xmlns:p14="http://schemas.microsoft.com/office/powerpoint/2010/main" val="2492846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now?</a:t>
            </a:r>
            <a:endParaRPr lang="en-US" dirty="0"/>
          </a:p>
        </p:txBody>
      </p:sp>
      <p:sp>
        <p:nvSpPr>
          <p:cNvPr id="3" name="Content Placeholder 2"/>
          <p:cNvSpPr>
            <a:spLocks noGrp="1"/>
          </p:cNvSpPr>
          <p:nvPr>
            <p:ph idx="1"/>
          </p:nvPr>
        </p:nvSpPr>
        <p:spPr>
          <a:xfrm>
            <a:off x="827584" y="1600200"/>
            <a:ext cx="7859216" cy="4205063"/>
          </a:xfrm>
        </p:spPr>
        <p:txBody>
          <a:bodyPr>
            <a:normAutofit lnSpcReduction="10000"/>
          </a:bodyPr>
          <a:lstStyle/>
          <a:p>
            <a:pPr marL="0" indent="0">
              <a:buNone/>
            </a:pPr>
            <a:r>
              <a:rPr lang="en-US" dirty="0" smtClean="0"/>
              <a:t>Over the next few weeks:</a:t>
            </a:r>
          </a:p>
          <a:p>
            <a:pPr lvl="1"/>
            <a:r>
              <a:rPr lang="en-US" dirty="0" smtClean="0"/>
              <a:t>Look at PQIP website for updates (</a:t>
            </a:r>
            <a:r>
              <a:rPr lang="en-US" dirty="0" err="1" smtClean="0"/>
              <a:t>www.pqip.org.uk</a:t>
            </a:r>
            <a:r>
              <a:rPr lang="en-US" dirty="0" smtClean="0"/>
              <a:t>)</a:t>
            </a:r>
          </a:p>
          <a:p>
            <a:pPr lvl="1"/>
            <a:r>
              <a:rPr lang="en-US" dirty="0" smtClean="0"/>
              <a:t>Join twitter feed (@</a:t>
            </a:r>
            <a:r>
              <a:rPr lang="en-US" dirty="0" err="1" smtClean="0"/>
              <a:t>pqipnews</a:t>
            </a:r>
            <a:r>
              <a:rPr lang="en-US" dirty="0" smtClean="0"/>
              <a:t>)</a:t>
            </a:r>
          </a:p>
          <a:p>
            <a:pPr lvl="1"/>
            <a:r>
              <a:rPr lang="en-US" dirty="0" smtClean="0"/>
              <a:t>Volunteer to help with data collection/management!</a:t>
            </a:r>
          </a:p>
          <a:p>
            <a:pPr lvl="1"/>
            <a:r>
              <a:rPr lang="en-US" dirty="0" smtClean="0"/>
              <a:t>Start learning about </a:t>
            </a:r>
            <a:r>
              <a:rPr lang="en-US" dirty="0"/>
              <a:t>QI </a:t>
            </a:r>
          </a:p>
          <a:p>
            <a:pPr lvl="2"/>
            <a:r>
              <a:rPr lang="en-US" dirty="0" smtClean="0"/>
              <a:t>Free online training: </a:t>
            </a:r>
          </a:p>
          <a:p>
            <a:pPr marL="714375" lvl="2" indent="0">
              <a:buNone/>
            </a:pPr>
            <a:r>
              <a:rPr lang="en-US" dirty="0" smtClean="0"/>
              <a:t>http</a:t>
            </a:r>
            <a:r>
              <a:rPr lang="en-US" dirty="0"/>
              <a:t>://</a:t>
            </a:r>
            <a:r>
              <a:rPr lang="en-US" dirty="0" err="1"/>
              <a:t>www.prism-ed.com</a:t>
            </a:r>
            <a:r>
              <a:rPr lang="en-US" dirty="0"/>
              <a:t>/Level-1-Module</a:t>
            </a:r>
            <a:endParaRPr lang="en-US" dirty="0" smtClean="0"/>
          </a:p>
          <a:p>
            <a:pPr lvl="1"/>
            <a:endParaRPr lang="en-US" dirty="0"/>
          </a:p>
        </p:txBody>
      </p:sp>
    </p:spTree>
    <p:extLst>
      <p:ext uri="{BB962C8B-B14F-4D97-AF65-F5344CB8AC3E}">
        <p14:creationId xmlns:p14="http://schemas.microsoft.com/office/powerpoint/2010/main" val="1029404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r>
              <a:rPr lang="en-US" b="1" dirty="0" smtClean="0">
                <a:solidFill>
                  <a:schemeClr val="tx1"/>
                </a:solidFill>
              </a:rPr>
              <a:t>pqip@rcoa.ac.uk</a:t>
            </a:r>
          </a:p>
          <a:p>
            <a:endParaRPr lang="en-US" dirty="0"/>
          </a:p>
        </p:txBody>
      </p:sp>
      <p:pic>
        <p:nvPicPr>
          <p:cNvPr id="6" name="Picture 5" descr="PQIP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1000743"/>
            <a:ext cx="3581400" cy="2616200"/>
          </a:xfrm>
          <a:prstGeom prst="rect">
            <a:avLst/>
          </a:prstGeom>
        </p:spPr>
      </p:pic>
    </p:spTree>
    <p:extLst>
      <p:ext uri="{BB962C8B-B14F-4D97-AF65-F5344CB8AC3E}">
        <p14:creationId xmlns:p14="http://schemas.microsoft.com/office/powerpoint/2010/main" val="2089179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bit of background</a:t>
            </a:r>
            <a:endParaRPr lang="en-US" b="1" dirty="0"/>
          </a:p>
        </p:txBody>
      </p:sp>
      <p:sp>
        <p:nvSpPr>
          <p:cNvPr id="3" name="Content Placeholder 2"/>
          <p:cNvSpPr>
            <a:spLocks noGrp="1"/>
          </p:cNvSpPr>
          <p:nvPr>
            <p:ph idx="1"/>
          </p:nvPr>
        </p:nvSpPr>
        <p:spPr>
          <a:xfrm>
            <a:off x="827584" y="1600200"/>
            <a:ext cx="7859216" cy="3917031"/>
          </a:xfrm>
        </p:spPr>
        <p:txBody>
          <a:bodyPr>
            <a:normAutofit lnSpcReduction="10000"/>
          </a:bodyPr>
          <a:lstStyle/>
          <a:p>
            <a:r>
              <a:rPr lang="en-US" dirty="0" smtClean="0"/>
              <a:t>10 million procedures per year</a:t>
            </a:r>
          </a:p>
          <a:p>
            <a:endParaRPr lang="en-US" dirty="0"/>
          </a:p>
          <a:p>
            <a:r>
              <a:rPr lang="en-US" dirty="0" smtClean="0"/>
              <a:t>Between 250,000 and 1 million “high risk”</a:t>
            </a:r>
          </a:p>
          <a:p>
            <a:endParaRPr lang="en-US" dirty="0"/>
          </a:p>
          <a:p>
            <a:r>
              <a:rPr lang="en-US" dirty="0" smtClean="0"/>
              <a:t>Mortality of inpatient surgery 0.5 – 1%</a:t>
            </a:r>
          </a:p>
          <a:p>
            <a:endParaRPr lang="en-US" dirty="0"/>
          </a:p>
          <a:p>
            <a:r>
              <a:rPr lang="en-US" dirty="0" smtClean="0"/>
              <a:t>Morbidity ?15%</a:t>
            </a:r>
            <a:endParaRPr lang="en-US" dirty="0"/>
          </a:p>
        </p:txBody>
      </p:sp>
    </p:spTree>
    <p:extLst>
      <p:ext uri="{BB962C8B-B14F-4D97-AF65-F5344CB8AC3E}">
        <p14:creationId xmlns:p14="http://schemas.microsoft.com/office/powerpoint/2010/main" val="2283793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Morbidity has a big impact on patients</a:t>
            </a:r>
            <a:endParaRPr lang="en-US" sz="3600" b="1" dirty="0"/>
          </a:p>
        </p:txBody>
      </p:sp>
      <p:sp>
        <p:nvSpPr>
          <p:cNvPr id="3" name="Content Placeholder 2"/>
          <p:cNvSpPr>
            <a:spLocks noGrp="1"/>
          </p:cNvSpPr>
          <p:nvPr>
            <p:ph idx="1"/>
          </p:nvPr>
        </p:nvSpPr>
        <p:spPr>
          <a:xfrm>
            <a:off x="827584" y="1600200"/>
            <a:ext cx="7859216" cy="3556991"/>
          </a:xfrm>
        </p:spPr>
        <p:txBody>
          <a:bodyPr>
            <a:normAutofit fontScale="77500" lnSpcReduction="20000"/>
          </a:bodyPr>
          <a:lstStyle/>
          <a:p>
            <a:endParaRPr lang="en-US" dirty="0" smtClean="0"/>
          </a:p>
          <a:p>
            <a:r>
              <a:rPr lang="en-US" b="1" dirty="0" smtClean="0"/>
              <a:t>Reduced survival</a:t>
            </a:r>
          </a:p>
          <a:p>
            <a:endParaRPr lang="en-US" b="1" dirty="0"/>
          </a:p>
          <a:p>
            <a:r>
              <a:rPr lang="en-US" b="1" dirty="0" smtClean="0"/>
              <a:t>Reduced health-related quality of life</a:t>
            </a:r>
          </a:p>
          <a:p>
            <a:endParaRPr lang="en-US" b="1" dirty="0"/>
          </a:p>
          <a:p>
            <a:r>
              <a:rPr lang="en-US" b="1" dirty="0" smtClean="0"/>
              <a:t>Independent of preoperative risk factors</a:t>
            </a:r>
          </a:p>
          <a:p>
            <a:endParaRPr lang="en-US" b="1" dirty="0"/>
          </a:p>
          <a:p>
            <a:r>
              <a:rPr lang="en-US" b="1" dirty="0" smtClean="0"/>
              <a:t>Biologically plausible mechanisms underpinning this relationship</a:t>
            </a:r>
            <a:endParaRPr lang="en-US" b="1" dirty="0"/>
          </a:p>
        </p:txBody>
      </p:sp>
    </p:spTree>
    <p:extLst>
      <p:ext uri="{BB962C8B-B14F-4D97-AF65-F5344CB8AC3E}">
        <p14:creationId xmlns:p14="http://schemas.microsoft.com/office/powerpoint/2010/main" val="3565725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Different measures + systems: </a:t>
            </a:r>
            <a:br>
              <a:rPr lang="en-US" dirty="0" smtClean="0"/>
            </a:br>
            <a:r>
              <a:rPr lang="en-US" dirty="0" smtClean="0"/>
              <a:t>same patterns</a:t>
            </a:r>
            <a:endParaRPr lang="en-US" dirty="0"/>
          </a:p>
        </p:txBody>
      </p:sp>
      <p:sp>
        <p:nvSpPr>
          <p:cNvPr id="12" name="Text Placeholder 11"/>
          <p:cNvSpPr>
            <a:spLocks noGrp="1"/>
          </p:cNvSpPr>
          <p:nvPr>
            <p:ph type="body" idx="1"/>
          </p:nvPr>
        </p:nvSpPr>
        <p:spPr/>
        <p:txBody>
          <a:bodyPr/>
          <a:lstStyle/>
          <a:p>
            <a:pPr algn="ctr"/>
            <a:r>
              <a:rPr lang="en-US" i="1" dirty="0" smtClean="0"/>
              <a:t>US: 2005 Annals of Surgery</a:t>
            </a:r>
            <a:endParaRPr lang="en-US" i="1" dirty="0"/>
          </a:p>
        </p:txBody>
      </p:sp>
      <p:pic>
        <p:nvPicPr>
          <p:cNvPr id="8" name="Content Placeholder 7" descr="Khuri 30d no writing.png"/>
          <p:cNvPicPr>
            <a:picLocks noGrp="1" noChangeAspect="1"/>
          </p:cNvPicPr>
          <p:nvPr>
            <p:ph sz="half" idx="2"/>
          </p:nvPr>
        </p:nvPicPr>
        <p:blipFill>
          <a:blip r:embed="rId3">
            <a:extLst>
              <a:ext uri="{28A0092B-C50C-407E-A947-70E740481C1C}">
                <a14:useLocalDpi xmlns:a14="http://schemas.microsoft.com/office/drawing/2010/main" val="0"/>
              </a:ext>
            </a:extLst>
          </a:blip>
          <a:srcRect t="-22550" b="-22550"/>
          <a:stretch>
            <a:fillRect/>
          </a:stretch>
        </p:blipFill>
        <p:spPr/>
      </p:pic>
      <p:sp>
        <p:nvSpPr>
          <p:cNvPr id="13" name="Text Placeholder 12"/>
          <p:cNvSpPr>
            <a:spLocks noGrp="1"/>
          </p:cNvSpPr>
          <p:nvPr>
            <p:ph type="body" sz="quarter" idx="3"/>
          </p:nvPr>
        </p:nvSpPr>
        <p:spPr/>
        <p:txBody>
          <a:bodyPr/>
          <a:lstStyle/>
          <a:p>
            <a:pPr algn="ctr"/>
            <a:r>
              <a:rPr lang="en-US" i="1" dirty="0" smtClean="0"/>
              <a:t>UK: 2014 BJA</a:t>
            </a:r>
            <a:endParaRPr lang="en-US" i="1" dirty="0"/>
          </a:p>
        </p:txBody>
      </p:sp>
      <p:pic>
        <p:nvPicPr>
          <p:cNvPr id="10" name="Content Placeholder 9" descr="POMS survival.png"/>
          <p:cNvPicPr>
            <a:picLocks noGrp="1" noChangeAspect="1"/>
          </p:cNvPicPr>
          <p:nvPr>
            <p:ph sz="quarter" idx="4"/>
          </p:nvPr>
        </p:nvPicPr>
        <p:blipFill>
          <a:blip r:embed="rId4" cstate="print">
            <a:extLst>
              <a:ext uri="{28A0092B-C50C-407E-A947-70E740481C1C}">
                <a14:useLocalDpi xmlns:a14="http://schemas.microsoft.com/office/drawing/2010/main" val="0"/>
              </a:ext>
            </a:extLst>
          </a:blip>
          <a:srcRect t="-22620" b="-22620"/>
          <a:stretch>
            <a:fillRect/>
          </a:stretch>
        </p:blipFill>
        <p:spPr/>
      </p:pic>
    </p:spTree>
    <p:extLst>
      <p:ext uri="{BB962C8B-B14F-4D97-AF65-F5344CB8AC3E}">
        <p14:creationId xmlns:p14="http://schemas.microsoft.com/office/powerpoint/2010/main" val="2612438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2924944"/>
            <a:ext cx="7772400" cy="1362075"/>
          </a:xfrm>
        </p:spPr>
        <p:txBody>
          <a:bodyPr/>
          <a:lstStyle/>
          <a:p>
            <a:r>
              <a:rPr lang="en-US" dirty="0" smtClean="0"/>
              <a:t>Some unknowns (</a:t>
            </a:r>
            <a:r>
              <a:rPr lang="en-US" dirty="0" err="1" smtClean="0"/>
              <a:t>uk</a:t>
            </a:r>
            <a:r>
              <a:rPr lang="en-US" dirty="0" smtClean="0"/>
              <a:t>)</a:t>
            </a:r>
            <a:endParaRPr lang="en-US" dirty="0"/>
          </a:p>
        </p:txBody>
      </p:sp>
    </p:spTree>
    <p:extLst>
      <p:ext uri="{BB962C8B-B14F-4D97-AF65-F5344CB8AC3E}">
        <p14:creationId xmlns:p14="http://schemas.microsoft.com/office/powerpoint/2010/main" val="513462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We don’t know the UK rate of…</a:t>
            </a:r>
            <a:endParaRPr lang="en-US" sz="3600" b="1" dirty="0"/>
          </a:p>
        </p:txBody>
      </p:sp>
      <p:sp>
        <p:nvSpPr>
          <p:cNvPr id="3" name="Content Placeholder 2"/>
          <p:cNvSpPr>
            <a:spLocks noGrp="1"/>
          </p:cNvSpPr>
          <p:nvPr>
            <p:ph idx="1"/>
          </p:nvPr>
        </p:nvSpPr>
        <p:spPr>
          <a:xfrm>
            <a:off x="827584" y="1600201"/>
            <a:ext cx="7859216" cy="3340968"/>
          </a:xfrm>
        </p:spPr>
        <p:txBody>
          <a:bodyPr>
            <a:normAutofit fontScale="92500" lnSpcReduction="20000"/>
          </a:bodyPr>
          <a:lstStyle/>
          <a:p>
            <a:endParaRPr lang="en-US" dirty="0" smtClean="0"/>
          </a:p>
          <a:p>
            <a:r>
              <a:rPr lang="en-US" b="1" dirty="0" smtClean="0"/>
              <a:t>Postoperative complications</a:t>
            </a:r>
          </a:p>
          <a:p>
            <a:pPr lvl="1"/>
            <a:r>
              <a:rPr lang="en-US" b="1" dirty="0" smtClean="0">
                <a:latin typeface="+mn-lt"/>
              </a:rPr>
              <a:t>Apart from surgical indicators e.g. return to theatre</a:t>
            </a:r>
          </a:p>
          <a:p>
            <a:endParaRPr lang="en-US" b="1" dirty="0" smtClean="0"/>
          </a:p>
          <a:p>
            <a:r>
              <a:rPr lang="en-US" b="1" dirty="0" smtClean="0"/>
              <a:t>“Failure to rescue”</a:t>
            </a:r>
          </a:p>
          <a:p>
            <a:pPr lvl="1"/>
            <a:r>
              <a:rPr lang="en-US" b="1" dirty="0" smtClean="0">
                <a:latin typeface="+mn-lt"/>
              </a:rPr>
              <a:t>Patients who die after a complication</a:t>
            </a:r>
          </a:p>
          <a:p>
            <a:pPr lvl="1"/>
            <a:r>
              <a:rPr lang="en-US" b="1" dirty="0" smtClean="0">
                <a:latin typeface="+mn-lt"/>
              </a:rPr>
              <a:t>US data indicate a big variation</a:t>
            </a:r>
          </a:p>
          <a:p>
            <a:endParaRPr lang="en-US" b="1" dirty="0"/>
          </a:p>
        </p:txBody>
      </p:sp>
    </p:spTree>
    <p:extLst>
      <p:ext uri="{BB962C8B-B14F-4D97-AF65-F5344CB8AC3E}">
        <p14:creationId xmlns:p14="http://schemas.microsoft.com/office/powerpoint/2010/main" val="3032566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to rescue: US</a:t>
            </a:r>
            <a:endParaRPr lang="en-US" dirty="0"/>
          </a:p>
        </p:txBody>
      </p:sp>
      <p:pic>
        <p:nvPicPr>
          <p:cNvPr id="6" name="Content Placeholder 5" descr="Ghaferi best graphs.png"/>
          <p:cNvPicPr>
            <a:picLocks noGrp="1" noChangeAspect="1"/>
          </p:cNvPicPr>
          <p:nvPr>
            <p:ph idx="1"/>
          </p:nvPr>
        </p:nvPicPr>
        <p:blipFill>
          <a:blip r:embed="rId3">
            <a:extLst>
              <a:ext uri="{28A0092B-C50C-407E-A947-70E740481C1C}">
                <a14:useLocalDpi xmlns:a14="http://schemas.microsoft.com/office/drawing/2010/main" val="0"/>
              </a:ext>
            </a:extLst>
          </a:blip>
          <a:srcRect l="-18125" r="-18125"/>
          <a:stretch>
            <a:fillRect/>
          </a:stretch>
        </p:blipFill>
        <p:spPr>
          <a:xfrm>
            <a:off x="899592" y="1124744"/>
            <a:ext cx="7859712" cy="4205288"/>
          </a:xfrm>
        </p:spPr>
      </p:pic>
      <p:sp>
        <p:nvSpPr>
          <p:cNvPr id="7" name="TextBox 6"/>
          <p:cNvSpPr txBox="1"/>
          <p:nvPr/>
        </p:nvSpPr>
        <p:spPr>
          <a:xfrm>
            <a:off x="6156176" y="5517232"/>
            <a:ext cx="2547104" cy="369332"/>
          </a:xfrm>
          <a:prstGeom prst="rect">
            <a:avLst/>
          </a:prstGeom>
          <a:noFill/>
        </p:spPr>
        <p:txBody>
          <a:bodyPr wrap="none" rtlCol="0">
            <a:spAutoFit/>
          </a:bodyPr>
          <a:lstStyle/>
          <a:p>
            <a:r>
              <a:rPr lang="en-US" b="1" i="1" dirty="0" err="1" smtClean="0"/>
              <a:t>Ghaferi</a:t>
            </a:r>
            <a:r>
              <a:rPr lang="en-US" b="1" i="1" dirty="0" smtClean="0"/>
              <a:t> et al NEJM 2009</a:t>
            </a:r>
            <a:endParaRPr lang="en-US" b="1" i="1" dirty="0"/>
          </a:p>
        </p:txBody>
      </p:sp>
    </p:spTree>
    <p:extLst>
      <p:ext uri="{BB962C8B-B14F-4D97-AF65-F5344CB8AC3E}">
        <p14:creationId xmlns:p14="http://schemas.microsoft.com/office/powerpoint/2010/main" val="3719852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things we don’t know…</a:t>
            </a:r>
            <a:endParaRPr lang="en-US" b="1" dirty="0"/>
          </a:p>
        </p:txBody>
      </p:sp>
      <p:sp>
        <p:nvSpPr>
          <p:cNvPr id="3" name="Content Placeholder 2"/>
          <p:cNvSpPr>
            <a:spLocks noGrp="1"/>
          </p:cNvSpPr>
          <p:nvPr>
            <p:ph idx="1"/>
          </p:nvPr>
        </p:nvSpPr>
        <p:spPr>
          <a:xfrm>
            <a:off x="827584" y="1600200"/>
            <a:ext cx="7859216" cy="3989039"/>
          </a:xfrm>
        </p:spPr>
        <p:txBody>
          <a:bodyPr>
            <a:normAutofit fontScale="92500" lnSpcReduction="10000"/>
          </a:bodyPr>
          <a:lstStyle/>
          <a:p>
            <a:pPr marL="0" indent="0">
              <a:buNone/>
            </a:pPr>
            <a:endParaRPr lang="en-US" dirty="0"/>
          </a:p>
          <a:p>
            <a:r>
              <a:rPr lang="en-US" b="1" dirty="0" smtClean="0"/>
              <a:t>Impact of complications on society</a:t>
            </a:r>
          </a:p>
          <a:p>
            <a:pPr lvl="1"/>
            <a:r>
              <a:rPr lang="en-US" b="1" dirty="0" smtClean="0">
                <a:latin typeface="+mn-lt"/>
              </a:rPr>
              <a:t>Return to work</a:t>
            </a:r>
          </a:p>
          <a:p>
            <a:pPr lvl="1"/>
            <a:r>
              <a:rPr lang="en-US" b="1" dirty="0">
                <a:latin typeface="+mn-lt"/>
              </a:rPr>
              <a:t>H</a:t>
            </a:r>
            <a:r>
              <a:rPr lang="en-US" b="1" dirty="0" smtClean="0">
                <a:latin typeface="+mn-lt"/>
              </a:rPr>
              <a:t>ealth-related quality of life</a:t>
            </a:r>
          </a:p>
          <a:p>
            <a:pPr lvl="1"/>
            <a:r>
              <a:rPr lang="en-US" b="1" dirty="0" smtClean="0">
                <a:latin typeface="+mn-lt"/>
              </a:rPr>
              <a:t>(for example, average NHS 90 day readmission rate after elective colorectal surgery is 20% - what impact does that have on longer term outcomes, health-related quality of life, and ability to work or be a </a:t>
            </a:r>
            <a:r>
              <a:rPr lang="en-US" b="1" dirty="0" err="1" smtClean="0">
                <a:latin typeface="+mn-lt"/>
              </a:rPr>
              <a:t>carer</a:t>
            </a:r>
            <a:r>
              <a:rPr lang="en-US" b="1" dirty="0" smtClean="0">
                <a:latin typeface="+mn-lt"/>
              </a:rPr>
              <a:t>)?</a:t>
            </a:r>
          </a:p>
          <a:p>
            <a:endParaRPr lang="en-US" dirty="0"/>
          </a:p>
          <a:p>
            <a:endParaRPr lang="en-US" dirty="0" smtClean="0"/>
          </a:p>
          <a:p>
            <a:endParaRPr lang="en-US" dirty="0"/>
          </a:p>
        </p:txBody>
      </p:sp>
    </p:spTree>
    <p:extLst>
      <p:ext uri="{BB962C8B-B14F-4D97-AF65-F5344CB8AC3E}">
        <p14:creationId xmlns:p14="http://schemas.microsoft.com/office/powerpoint/2010/main" val="987629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QIP logo.png"/>
          <p:cNvPicPr>
            <a:picLocks noGrp="1" noChangeAspect="1"/>
          </p:cNvPicPr>
          <p:nvPr>
            <p:ph idx="1"/>
          </p:nvPr>
        </p:nvPicPr>
        <p:blipFill>
          <a:blip r:embed="rId2">
            <a:extLst>
              <a:ext uri="{28A0092B-C50C-407E-A947-70E740481C1C}">
                <a14:useLocalDpi xmlns:a14="http://schemas.microsoft.com/office/drawing/2010/main" val="0"/>
              </a:ext>
            </a:extLst>
          </a:blip>
          <a:srcRect l="-16413" r="-16413"/>
          <a:stretch>
            <a:fillRect/>
          </a:stretch>
        </p:blipFill>
        <p:spPr>
          <a:xfrm>
            <a:off x="457200" y="952690"/>
            <a:ext cx="8229600" cy="4525963"/>
          </a:xfrm>
        </p:spPr>
      </p:pic>
    </p:spTree>
    <p:extLst>
      <p:ext uri="{BB962C8B-B14F-4D97-AF65-F5344CB8AC3E}">
        <p14:creationId xmlns:p14="http://schemas.microsoft.com/office/powerpoint/2010/main" val="101298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PQI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PQIP template.potx</Template>
  <TotalTime>3036</TotalTime>
  <Words>1686</Words>
  <Application>Microsoft Office PowerPoint</Application>
  <PresentationFormat>On-screen Show (4:3)</PresentationFormat>
  <Paragraphs>145</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PQIP template</vt:lpstr>
      <vt:lpstr>Patient centred, outcomes-driven:  The UK Perioperative Quality Improvement Programme</vt:lpstr>
      <vt:lpstr>A bit of background</vt:lpstr>
      <vt:lpstr>Morbidity has a big impact on patients</vt:lpstr>
      <vt:lpstr>Different measures + systems:  same patterns</vt:lpstr>
      <vt:lpstr>Some unknowns (uk)</vt:lpstr>
      <vt:lpstr>We don’t know the UK rate of…</vt:lpstr>
      <vt:lpstr>Failure to rescue: US</vt:lpstr>
      <vt:lpstr>More things we don’t know…</vt:lpstr>
      <vt:lpstr>PowerPoint Presentation</vt:lpstr>
      <vt:lpstr>Mission</vt:lpstr>
      <vt:lpstr>PQIP: methods</vt:lpstr>
      <vt:lpstr>PQIP: methods</vt:lpstr>
      <vt:lpstr>What PQIP is…</vt:lpstr>
      <vt:lpstr>What PQIP is not</vt:lpstr>
      <vt:lpstr>What we would like you to do (please)</vt:lpstr>
      <vt:lpstr>What we would like you to do (please)</vt:lpstr>
      <vt:lpstr>We want to make this fun!</vt:lpstr>
      <vt:lpstr>What now?</vt:lpstr>
      <vt:lpstr>PowerPoint Presentation</vt:lpstr>
    </vt:vector>
  </TitlesOfParts>
  <Company>RCoA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centred, outcomes-driven:  The UK Perioperative Quality Improvement Programme</dc:title>
  <dc:creator>James Goodwin</dc:creator>
  <cp:lastModifiedBy>Alexandra Brent</cp:lastModifiedBy>
  <cp:revision>22</cp:revision>
  <dcterms:created xsi:type="dcterms:W3CDTF">2015-09-16T13:39:29Z</dcterms:created>
  <dcterms:modified xsi:type="dcterms:W3CDTF">2016-11-01T11:26:05Z</dcterms:modified>
</cp:coreProperties>
</file>